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8"/>
  </p:notesMasterIdLst>
  <p:sldIdLst>
    <p:sldId id="261" r:id="rId2"/>
    <p:sldId id="280" r:id="rId3"/>
    <p:sldId id="279" r:id="rId4"/>
    <p:sldId id="273" r:id="rId5"/>
    <p:sldId id="274" r:id="rId6"/>
    <p:sldId id="275" r:id="rId7"/>
    <p:sldId id="278" r:id="rId8"/>
    <p:sldId id="256" r:id="rId9"/>
    <p:sldId id="257" r:id="rId10"/>
    <p:sldId id="259" r:id="rId11"/>
    <p:sldId id="258" r:id="rId12"/>
    <p:sldId id="262" r:id="rId13"/>
    <p:sldId id="260" r:id="rId14"/>
    <p:sldId id="263" r:id="rId15"/>
    <p:sldId id="267" r:id="rId16"/>
    <p:sldId id="268" r:id="rId17"/>
    <p:sldId id="288" r:id="rId18"/>
    <p:sldId id="277" r:id="rId19"/>
    <p:sldId id="281" r:id="rId20"/>
    <p:sldId id="282" r:id="rId21"/>
    <p:sldId id="283" r:id="rId22"/>
    <p:sldId id="286" r:id="rId23"/>
    <p:sldId id="285" r:id="rId24"/>
    <p:sldId id="287" r:id="rId25"/>
    <p:sldId id="291" r:id="rId26"/>
    <p:sldId id="289" r:id="rId27"/>
    <p:sldId id="290" r:id="rId28"/>
    <p:sldId id="293" r:id="rId29"/>
    <p:sldId id="294" r:id="rId30"/>
    <p:sldId id="292" r:id="rId31"/>
    <p:sldId id="295" r:id="rId32"/>
    <p:sldId id="300" r:id="rId33"/>
    <p:sldId id="299" r:id="rId34"/>
    <p:sldId id="296" r:id="rId35"/>
    <p:sldId id="298" r:id="rId36"/>
    <p:sldId id="28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76" autoAdjust="0"/>
  </p:normalViewPr>
  <p:slideViewPr>
    <p:cSldViewPr showGuides="1">
      <p:cViewPr varScale="1">
        <p:scale>
          <a:sx n="100" d="100"/>
          <a:sy n="100" d="100"/>
        </p:scale>
        <p:origin x="1836" y="90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handson-ml2/" TargetMode="External"/><Relationship Id="rId7" Type="http://schemas.openxmlformats.org/officeDocument/2006/relationships/hyperlink" Target="https://jehyunlee.github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at.openai.com/" TargetMode="External"/><Relationship Id="rId5" Type="http://schemas.openxmlformats.org/officeDocument/2006/relationships/hyperlink" Target="https://google.com/" TargetMode="External"/><Relationship Id="rId4" Type="http://schemas.openxmlformats.org/officeDocument/2006/relationships/hyperlink" Target="https://www.codecadem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seudo-lab.github.io/Tutorial-Book/chapters/GAN/Ch1-Introduction.html" TargetMode="External"/><Relationship Id="rId2" Type="http://schemas.openxmlformats.org/officeDocument/2006/relationships/hyperlink" Target="https://youtu.be/o_peo6U7IRM?si=_23qzWW4WjQzHFBq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asa-de-feel.tistory.com/39" TargetMode="External"/><Relationship Id="rId5" Type="http://schemas.openxmlformats.org/officeDocument/2006/relationships/hyperlink" Target="https://arxiv.org/abs/1810.04805" TargetMode="External"/><Relationship Id="rId4" Type="http://schemas.openxmlformats.org/officeDocument/2006/relationships/hyperlink" Target="https://arxiv.org/abs/1706.03762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x.doi.org/10.1109/TNSE.2017.2772878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1901.00596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36D4D-E302-4425-A02A-D3918439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4D8963-A1AD-4EB2-8498-DBAAC045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103A9-DA85-4E4B-89BD-EDCF11BA4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73037-E009-4628-8AFD-A269AB8D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822"/>
            <a:ext cx="4727976" cy="1967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D93ED-EA89-46C3-8056-381125D876D6}"/>
              </a:ext>
            </a:extLst>
          </p:cNvPr>
          <p:cNvSpPr txBox="1"/>
          <p:nvPr/>
        </p:nvSpPr>
        <p:spPr>
          <a:xfrm>
            <a:off x="4727977" y="648822"/>
            <a:ext cx="4337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고차원 데이터의 문제점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400" dirty="0"/>
              <a:t>차원</a:t>
            </a:r>
            <a:r>
              <a:rPr lang="en-US" altLang="ko-KR" sz="1400" dirty="0"/>
              <a:t> (</a:t>
            </a:r>
            <a:r>
              <a:rPr lang="ko-KR" altLang="en-US" sz="1400" dirty="0"/>
              <a:t>특성의 수</a:t>
            </a:r>
            <a:r>
              <a:rPr lang="en-US" altLang="ko-KR" sz="1400" dirty="0"/>
              <a:t>)</a:t>
            </a:r>
            <a:r>
              <a:rPr lang="ko-KR" altLang="en-US" sz="1400" dirty="0"/>
              <a:t>이 커질수록 데이터 사이의 거리가 </a:t>
            </a:r>
            <a:r>
              <a:rPr lang="ko-KR" altLang="en-US" sz="1400" dirty="0" err="1"/>
              <a:t>멀어짐</a:t>
            </a:r>
            <a:r>
              <a:rPr lang="en-US" altLang="ko-KR" sz="1400" dirty="0"/>
              <a:t> (sparse</a:t>
            </a:r>
            <a:r>
              <a:rPr lang="ko-KR" altLang="en-US" sz="1400" dirty="0"/>
              <a:t> 데이터</a:t>
            </a:r>
            <a:r>
              <a:rPr lang="en-US" altLang="ko-KR" sz="1400" dirty="0"/>
              <a:t>)</a:t>
            </a:r>
          </a:p>
          <a:p>
            <a:pPr>
              <a:spcAft>
                <a:spcPts val="600"/>
              </a:spcAft>
            </a:pPr>
            <a:r>
              <a:rPr lang="ko-KR" altLang="en-US" sz="1400" dirty="0"/>
              <a:t>데이터의 크기 대비 담고있는 정보량이 줄어들어 </a:t>
            </a:r>
            <a:r>
              <a:rPr lang="ko-KR" altLang="en-US" sz="1400" dirty="0" err="1"/>
              <a:t>연산량이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많아짐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ko-KR" altLang="en-US" sz="1400" dirty="0"/>
              <a:t>특성이 데이터보다 많을 경우 제대로 학습이 안됨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ko-KR" altLang="en-US" sz="1600" b="1" i="1" dirty="0"/>
              <a:t>많은 데이터를 훈련</a:t>
            </a:r>
            <a:r>
              <a:rPr lang="ko-KR" altLang="en-US" sz="1600" i="1" dirty="0"/>
              <a:t>하거나</a:t>
            </a:r>
            <a:r>
              <a:rPr lang="ko-KR" altLang="en-US" sz="1600" b="1" i="1" dirty="0"/>
              <a:t> 특성 차원을 축소</a:t>
            </a:r>
            <a:r>
              <a:rPr lang="ko-KR" altLang="en-US" sz="1600" i="1" dirty="0"/>
              <a:t>하여</a:t>
            </a:r>
            <a:r>
              <a:rPr lang="ko-KR" altLang="en-US" sz="1600" b="1" i="1" dirty="0"/>
              <a:t> 해결</a:t>
            </a:r>
            <a:endParaRPr lang="en-US" altLang="ko-KR" sz="16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465F2-69FC-4397-B670-EA88AB0DDE91}"/>
              </a:ext>
            </a:extLst>
          </p:cNvPr>
          <p:cNvSpPr txBox="1"/>
          <p:nvPr/>
        </p:nvSpPr>
        <p:spPr>
          <a:xfrm>
            <a:off x="233001" y="3057279"/>
            <a:ext cx="46100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투영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고차원 데이터를 저차원으로 투영하여 표현</a:t>
            </a:r>
            <a:endParaRPr lang="en-US" altLang="ko-KR" sz="1600" b="1" i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AAB51A-04BB-45F0-B4A0-CE59F9085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" y="3810729"/>
            <a:ext cx="4411195" cy="14648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BCD5AD-5FD2-4EA3-AD12-1199F773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" y="5275535"/>
            <a:ext cx="4610054" cy="1285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F7D39-FBC2-4EB3-989C-9634CDD6B4E1}"/>
              </a:ext>
            </a:extLst>
          </p:cNvPr>
          <p:cNvSpPr txBox="1"/>
          <p:nvPr/>
        </p:nvSpPr>
        <p:spPr>
          <a:xfrm>
            <a:off x="4843054" y="3057279"/>
            <a:ext cx="42485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PCA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분산이 최대가 되는 축을 탐색하여 정보 보존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최대 분산 보존 축 </a:t>
            </a:r>
            <a:r>
              <a:rPr lang="en-US" altLang="ko-KR" sz="1600" dirty="0"/>
              <a:t>== </a:t>
            </a:r>
            <a:r>
              <a:rPr lang="ko-KR" altLang="en-US" sz="1600" dirty="0"/>
              <a:t>정보 손실 최소</a:t>
            </a:r>
            <a:r>
              <a:rPr lang="en-US" altLang="ko-KR" sz="1600" dirty="0"/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85CDA9-8DC9-4C75-8CB4-B8EAF1D3FC6E}"/>
              </a:ext>
            </a:extLst>
          </p:cNvPr>
          <p:cNvGrpSpPr/>
          <p:nvPr/>
        </p:nvGrpSpPr>
        <p:grpSpPr>
          <a:xfrm>
            <a:off x="4617274" y="4074857"/>
            <a:ext cx="4525355" cy="2113425"/>
            <a:chOff x="236660" y="2115205"/>
            <a:chExt cx="4525355" cy="21134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DD19DE9-B94C-4220-BFA5-D2D18A0E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660" y="2115205"/>
              <a:ext cx="4525355" cy="21134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01F08-E55B-4C9B-8760-57F7A3F1FECF}"/>
                </a:ext>
              </a:extLst>
            </p:cNvPr>
            <p:cNvSpPr txBox="1"/>
            <p:nvPr/>
          </p:nvSpPr>
          <p:spPr>
            <a:xfrm>
              <a:off x="3631243" y="2139214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분산 최대 보존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A5FBD0-DC48-43B8-8186-7366AE40C87F}"/>
                </a:ext>
              </a:extLst>
            </p:cNvPr>
            <p:cNvSpPr txBox="1"/>
            <p:nvPr/>
          </p:nvSpPr>
          <p:spPr>
            <a:xfrm>
              <a:off x="3631243" y="3341556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분산 적게 보존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31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데이터 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6814" y="4149080"/>
            <a:ext cx="697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notebooks/1_data_visualization.ipynb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notebooks/2_machine_learning.ipynb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37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6"/>
            <a:ext cx="4413453" cy="3757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44529"/>
            <a:ext cx="4251926" cy="1684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732303"/>
            <a:ext cx="3324502" cy="365426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27784" y="6134824"/>
            <a:ext cx="21602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784973" y="3555246"/>
            <a:ext cx="0" cy="25795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788024" y="3555246"/>
            <a:ext cx="43204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3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및 참고문헌</a:t>
            </a: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8662"/>
              </p:ext>
            </p:extLst>
          </p:nvPr>
        </p:nvGraphicFramePr>
        <p:xfrm>
          <a:off x="77788" y="639761"/>
          <a:ext cx="8988426" cy="198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3892">
                  <a:extLst>
                    <a:ext uri="{9D8B030D-6E8A-4147-A177-3AD203B41FA5}">
                      <a16:colId xmlns:a16="http://schemas.microsoft.com/office/drawing/2014/main" val="126276630"/>
                    </a:ext>
                  </a:extLst>
                </a:gridCol>
                <a:gridCol w="7374534">
                  <a:extLst>
                    <a:ext uri="{9D8B030D-6E8A-4147-A177-3AD203B41FA5}">
                      <a16:colId xmlns:a16="http://schemas.microsoft.com/office/drawing/2014/main" val="34332922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654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10:00 – 10:30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이론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745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10:30 – 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다루기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scikit</a:t>
                      </a:r>
                      <a:r>
                        <a:rPr lang="en-US" altLang="ko-KR" sz="1600" dirty="0"/>
                        <a:t>-learn</a:t>
                      </a:r>
                      <a:r>
                        <a:rPr lang="ko-KR" altLang="en-US" sz="1600" dirty="0"/>
                        <a:t>을 활용한 </a:t>
                      </a:r>
                      <a:r>
                        <a:rPr lang="ko-KR" altLang="en-US" sz="1600" dirty="0" err="1"/>
                        <a:t>머신러닝</a:t>
                      </a:r>
                      <a:r>
                        <a:rPr lang="ko-KR" altLang="en-US" sz="1600" dirty="0"/>
                        <a:t> 모델링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기초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1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13:00 – 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이론 및 활용 사례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3786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 – 16:00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pytorch</a:t>
                      </a:r>
                      <a:r>
                        <a:rPr lang="en-US" altLang="ko-KR" sz="1600" dirty="0"/>
                        <a:t>, graph neural network, machine learning potential)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5235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tensorflowkorea.files.wordpress.com/2020/04/e18492e185a2e186abe1848ce185b3e1848be185a9e186abe18486e185a5e18489e185b5e186abe18485e185a5e18482e185b5e186bc_2e18491e185a1e186ab__cover-2.png?w=7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284984"/>
            <a:ext cx="2393775" cy="31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26297" y="3283358"/>
            <a:ext cx="60837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유용한 사이트</a:t>
            </a:r>
            <a:endParaRPr lang="en-US" altLang="ko-KR" b="1" dirty="0"/>
          </a:p>
          <a:p>
            <a:r>
              <a:rPr lang="ko-KR" altLang="en-US" dirty="0">
                <a:hlinkClick r:id="rId3"/>
              </a:rPr>
              <a:t>https://tensorflow.blog/handson-ml2/</a:t>
            </a:r>
            <a:r>
              <a:rPr lang="ko-KR" altLang="en-US" dirty="0"/>
              <a:t> </a:t>
            </a:r>
            <a:r>
              <a:rPr lang="en-US" altLang="ko-KR" dirty="0"/>
              <a:t># Hans on ML 1,2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https://www.codecademy.com/</a:t>
            </a:r>
            <a:r>
              <a:rPr lang="en-US" altLang="ko-KR" dirty="0"/>
              <a:t> # Python </a:t>
            </a:r>
            <a:r>
              <a:rPr lang="ko-KR" altLang="en-US" dirty="0"/>
              <a:t>기초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https://google.com/</a:t>
            </a:r>
            <a:r>
              <a:rPr lang="en-US" altLang="ko-KR" dirty="0"/>
              <a:t> # </a:t>
            </a:r>
            <a:r>
              <a:rPr lang="ko-KR" altLang="en-US" dirty="0"/>
              <a:t>모르는 것은 </a:t>
            </a:r>
            <a:r>
              <a:rPr lang="en-US" altLang="ko-KR" dirty="0"/>
              <a:t>google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https://chat.openai.com/</a:t>
            </a:r>
            <a:r>
              <a:rPr lang="en-US" altLang="ko-KR" dirty="0"/>
              <a:t> # </a:t>
            </a:r>
            <a:r>
              <a:rPr lang="ko-KR" altLang="en-US" dirty="0"/>
              <a:t>간단한 코드는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https://jehyunlee.github.io/</a:t>
            </a:r>
            <a:r>
              <a:rPr lang="en-US" altLang="ko-KR" dirty="0"/>
              <a:t> # KRIE</a:t>
            </a:r>
            <a:r>
              <a:rPr lang="ko-KR" altLang="en-US" dirty="0"/>
              <a:t> 이제현 박사님 블로그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6297" y="5286856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강의자료</a:t>
            </a:r>
            <a:endParaRPr lang="en-US" altLang="ko-KR" b="1" dirty="0"/>
          </a:p>
          <a:p>
            <a:r>
              <a:rPr lang="en-US" altLang="ko-KR" dirty="0"/>
              <a:t>https://github.com/git-jhyang/handson_gnn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6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5"/>
            <a:ext cx="426757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9884"/>
          <a:stretch/>
        </p:blipFill>
        <p:spPr>
          <a:xfrm>
            <a:off x="4716016" y="636005"/>
            <a:ext cx="3960000" cy="1392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28972"/>
            <a:ext cx="3960000" cy="352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552565"/>
            <a:ext cx="3960000" cy="1188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315789" y="3402217"/>
            <a:ext cx="3960000" cy="306661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2010192" y="3046100"/>
            <a:ext cx="72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PyCaret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기계학습 모델 성능 비교</a:t>
            </a:r>
            <a:endParaRPr lang="en-US" altLang="ko-KR" dirty="0"/>
          </a:p>
          <a:p>
            <a:pPr lvl="1"/>
            <a:r>
              <a:rPr lang="ko-KR" altLang="en-US" dirty="0"/>
              <a:t>약간의 코딩으로 많은 양의 기계학습 모델을 훈련시키고 비교할 수 있으며</a:t>
            </a:r>
            <a:r>
              <a:rPr lang="en-US" altLang="ko-KR" dirty="0"/>
              <a:t>, </a:t>
            </a:r>
            <a:r>
              <a:rPr lang="en-US" altLang="ko-KR" dirty="0" err="1"/>
              <a:t>hyperparameter</a:t>
            </a:r>
            <a:r>
              <a:rPr lang="ko-KR" altLang="en-US" dirty="0"/>
              <a:t>까지 최적화 해 줌</a:t>
            </a:r>
            <a:endParaRPr lang="en-US" altLang="ko-KR" dirty="0"/>
          </a:p>
          <a:p>
            <a:pPr lvl="1"/>
            <a:r>
              <a:rPr lang="ko-KR" altLang="en-US" dirty="0"/>
              <a:t>직접 모델을 개발한다면 이것보다 성능이 우수해야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9" y="2780928"/>
            <a:ext cx="8007069" cy="25922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6699" y="5733256"/>
            <a:ext cx="535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PyCaret</a:t>
            </a:r>
            <a:r>
              <a:rPr lang="en-US" altLang="ko-KR" b="1" dirty="0"/>
              <a:t> Tutorial</a:t>
            </a:r>
          </a:p>
          <a:p>
            <a:r>
              <a:rPr lang="ko-KR" altLang="en-US" dirty="0"/>
              <a:t>https://pycaret.gitbook.io/docs/get-started/tutorials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0766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표</a:t>
            </a:r>
            <a:r>
              <a:rPr lang="en-US" altLang="ko-KR" b="1" dirty="0"/>
              <a:t>: iris dataset</a:t>
            </a:r>
            <a:r>
              <a:rPr lang="ko-KR" altLang="en-US" b="1" dirty="0"/>
              <a:t>을 활용한 </a:t>
            </a:r>
            <a:r>
              <a:rPr lang="en-US" altLang="ko-KR" b="1" dirty="0"/>
              <a:t>classification </a:t>
            </a:r>
            <a:r>
              <a:rPr lang="ko-KR" altLang="en-US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145424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인공신경망 기초와</a:t>
            </a:r>
            <a:r>
              <a:rPr lang="en-US" altLang="ko-KR" dirty="0"/>
              <a:t> </a:t>
            </a:r>
            <a:r>
              <a:rPr lang="ko-KR" altLang="en-US" dirty="0"/>
              <a:t>훈련을 위한 기법</a:t>
            </a:r>
            <a:endParaRPr lang="en-US" altLang="ko-KR" dirty="0"/>
          </a:p>
          <a:p>
            <a:r>
              <a:rPr lang="ko-KR" altLang="en-US" dirty="0"/>
              <a:t>그래프 신경망 기초</a:t>
            </a:r>
            <a:endParaRPr lang="en-US" altLang="ko-KR" dirty="0"/>
          </a:p>
          <a:p>
            <a:r>
              <a:rPr lang="ko-KR" altLang="en-US" dirty="0"/>
              <a:t>소재 데이터베이스</a:t>
            </a:r>
            <a:endParaRPr lang="en-US" altLang="ko-KR" dirty="0"/>
          </a:p>
          <a:p>
            <a:r>
              <a:rPr lang="ko-KR" altLang="en-US" dirty="0"/>
              <a:t>재료과학 연구분야의 인공지능 적용 사례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D2AEAB-EAC1-4B19-A593-CCB5B1251C5E}"/>
              </a:ext>
            </a:extLst>
          </p:cNvPr>
          <p:cNvSpPr/>
          <p:nvPr/>
        </p:nvSpPr>
        <p:spPr>
          <a:xfrm>
            <a:off x="344846" y="1124744"/>
            <a:ext cx="22252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Neural networks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0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CCFCE-A0A8-4450-9C14-EC577486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7EFE-071D-4DD7-97EF-B86BBC1E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CFB1A0-47F4-46EA-80BD-93B7A48D0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6D698-41F9-4DE0-B757-DF258B01B161}"/>
              </a:ext>
            </a:extLst>
          </p:cNvPr>
          <p:cNvSpPr/>
          <p:nvPr/>
        </p:nvSpPr>
        <p:spPr>
          <a:xfrm>
            <a:off x="2195736" y="116632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https://playground.tensorflow.org/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332441-904D-436F-B622-300EAD2A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72" y="695676"/>
            <a:ext cx="8650257" cy="5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04CE-7F8B-4B62-B9A2-E57915A9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176E04-C528-4F2E-87D7-C0302A8B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C68AB-A100-405D-9DD8-8E0FD7D0F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57F5C-ADFA-4400-A159-3A8AFBD6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3197506"/>
            <a:ext cx="5071457" cy="2425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C8BBC-3C97-40EE-8440-9342293E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" y="749582"/>
            <a:ext cx="5142820" cy="2314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EE8989-F658-4EC9-89A5-A8434C32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692695"/>
            <a:ext cx="3240360" cy="2382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6F7D6-53AA-4C27-8927-80D08E2734B4}"/>
              </a:ext>
            </a:extLst>
          </p:cNvPr>
          <p:cNvSpPr txBox="1"/>
          <p:nvPr/>
        </p:nvSpPr>
        <p:spPr>
          <a:xfrm>
            <a:off x="5242454" y="4234440"/>
            <a:ext cx="3506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활성화 함수 </a:t>
            </a:r>
            <a:r>
              <a:rPr lang="en-US" altLang="ko-KR" sz="1400" dirty="0"/>
              <a:t>Activation function</a:t>
            </a:r>
            <a:endParaRPr lang="en-US" altLang="ko-KR" dirty="0"/>
          </a:p>
          <a:p>
            <a:r>
              <a:rPr lang="ko-KR" altLang="en-US" sz="1600" dirty="0"/>
              <a:t>활성화 함수가 있음으로써 비선형 </a:t>
            </a:r>
            <a:br>
              <a:rPr lang="en-US" altLang="ko-KR" sz="1600" dirty="0"/>
            </a:br>
            <a:r>
              <a:rPr lang="ko-KR" altLang="en-US" sz="1600" dirty="0"/>
              <a:t>정보를 학습할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7D880-D1F0-498F-83CA-47D87FE93E02}"/>
              </a:ext>
            </a:extLst>
          </p:cNvPr>
          <p:cNvSpPr txBox="1"/>
          <p:nvPr/>
        </p:nvSpPr>
        <p:spPr>
          <a:xfrm>
            <a:off x="5242454" y="3218347"/>
            <a:ext cx="3506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퍼셉트론</a:t>
            </a:r>
            <a:r>
              <a:rPr lang="ko-KR" altLang="en-US" b="1" dirty="0"/>
              <a:t> </a:t>
            </a:r>
            <a:r>
              <a:rPr lang="en-US" altLang="ko-KR" sz="1400" dirty="0"/>
              <a:t>Perceptron</a:t>
            </a:r>
            <a:endParaRPr lang="en-US" altLang="ko-KR" dirty="0"/>
          </a:p>
          <a:p>
            <a:r>
              <a:rPr lang="ko-KR" altLang="en-US" sz="1600" dirty="0"/>
              <a:t>신경망의 기본 단위로</a:t>
            </a:r>
            <a:r>
              <a:rPr lang="en-US" altLang="ko-KR" sz="1600" dirty="0"/>
              <a:t>, </a:t>
            </a:r>
            <a:r>
              <a:rPr lang="ko-KR" altLang="en-US" sz="1600" dirty="0"/>
              <a:t>다수의 입력 신호를 연산하여 하나의 신호를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1139E-C01D-48A4-AF1F-8F6CC1BBA2CB}"/>
              </a:ext>
            </a:extLst>
          </p:cNvPr>
          <p:cNvSpPr txBox="1"/>
          <p:nvPr/>
        </p:nvSpPr>
        <p:spPr>
          <a:xfrm>
            <a:off x="5242453" y="5358774"/>
            <a:ext cx="3739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다층 </a:t>
            </a:r>
            <a:r>
              <a:rPr lang="ko-KR" altLang="en-US" b="1" dirty="0" err="1"/>
              <a:t>퍼셉트론</a:t>
            </a:r>
            <a:endParaRPr lang="en-US" altLang="ko-KR" b="1" dirty="0"/>
          </a:p>
          <a:p>
            <a:r>
              <a:rPr lang="ko-KR" altLang="en-US" sz="1600" dirty="0"/>
              <a:t>흔히 알고있는 인공신경망이 다층 </a:t>
            </a:r>
            <a:br>
              <a:rPr lang="en-US" altLang="ko-KR" sz="1600" dirty="0"/>
            </a:br>
            <a:r>
              <a:rPr lang="ko-KR" altLang="en-US" sz="1600" dirty="0" err="1"/>
              <a:t>퍼셉트론에</a:t>
            </a:r>
            <a:r>
              <a:rPr lang="ko-KR" altLang="en-US" sz="1600" dirty="0"/>
              <a:t> 해당함</a:t>
            </a:r>
          </a:p>
        </p:txBody>
      </p:sp>
    </p:spTree>
    <p:extLst>
      <p:ext uri="{BB962C8B-B14F-4D97-AF65-F5344CB8AC3E}">
        <p14:creationId xmlns:p14="http://schemas.microsoft.com/office/powerpoint/2010/main" val="3474322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7C7A-12CD-44E6-87E1-FA9B0EB8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B85755-B5C5-438B-9AEC-7E532F23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DBD8C5-4648-4DDC-A930-F7E9A3898B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1960" y="5013177"/>
            <a:ext cx="4879655" cy="1556958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2"/>
              </a:rPr>
              <a:t>https://youtu.be/o_peo6U7IRM?si=_23qzWW4WjQzHFBq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2. </a:t>
            </a:r>
            <a:r>
              <a:rPr lang="en-US" altLang="ko-KR" dirty="0">
                <a:hlinkClick r:id="rId3"/>
              </a:rPr>
              <a:t>https://pseudo-lab.github.io/Tutorial-Book/chapters/GAN/Ch1-Introduction.html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>
                <a:hlinkClick r:id="rId4"/>
              </a:rPr>
              <a:t>https://arxiv.org/abs/1706.03762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>
                <a:hlinkClick r:id="rId5"/>
              </a:rPr>
              <a:t>https://arxiv.org/abs/1810.04805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dirty="0">
                <a:hlinkClick r:id="rId6"/>
              </a:rPr>
              <a:t>https://casa-de-feel.tistory.com/39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25046-F717-4C6C-B17D-CAFACB0D7206}"/>
              </a:ext>
            </a:extLst>
          </p:cNvPr>
          <p:cNvSpPr txBox="1"/>
          <p:nvPr/>
        </p:nvSpPr>
        <p:spPr>
          <a:xfrm>
            <a:off x="162001" y="3564941"/>
            <a:ext cx="5889754" cy="1071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b="1" dirty="0"/>
              <a:t>순환신경망</a:t>
            </a:r>
            <a:r>
              <a:rPr lang="en-US" altLang="ko-KR" baseline="30000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Recurrent neural network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sz="1600" dirty="0"/>
              <a:t>순서를 갖는 데이터를 처리하는데 활용 </a:t>
            </a:r>
            <a:r>
              <a:rPr lang="en-US" altLang="ko-KR" sz="1600" dirty="0"/>
              <a:t>(RNN, LSTM,</a:t>
            </a:r>
            <a:r>
              <a:rPr lang="ko-KR" altLang="en-US" sz="1600" dirty="0"/>
              <a:t> </a:t>
            </a:r>
            <a:r>
              <a:rPr lang="en-US" altLang="ko-KR" sz="1600" dirty="0"/>
              <a:t>GRU, …)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5CB41-BCDB-4657-AF0C-6D59E7DCAD36}"/>
              </a:ext>
            </a:extLst>
          </p:cNvPr>
          <p:cNvSpPr txBox="1"/>
          <p:nvPr/>
        </p:nvSpPr>
        <p:spPr>
          <a:xfrm>
            <a:off x="162001" y="765175"/>
            <a:ext cx="8736466" cy="1071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b="1" dirty="0"/>
              <a:t>생성형 모델</a:t>
            </a:r>
            <a:r>
              <a:rPr lang="ko-KR" altLang="en-US" dirty="0"/>
              <a:t> </a:t>
            </a:r>
            <a:r>
              <a:rPr lang="en-US" altLang="ko-KR" dirty="0"/>
              <a:t>Generative models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Variational</a:t>
            </a:r>
            <a:r>
              <a:rPr lang="ko-KR" altLang="en-US" sz="1600" dirty="0"/>
              <a:t> </a:t>
            </a:r>
            <a:r>
              <a:rPr lang="en-US" altLang="ko-KR" sz="1600" dirty="0"/>
              <a:t>autoencoder</a:t>
            </a:r>
            <a:r>
              <a:rPr lang="en-US" altLang="ko-KR" sz="1600" baseline="30000" dirty="0"/>
              <a:t>1</a:t>
            </a:r>
            <a:r>
              <a:rPr lang="en-US" altLang="ko-KR" sz="1600" dirty="0"/>
              <a:t>: </a:t>
            </a:r>
            <a:r>
              <a:rPr lang="ko-KR" altLang="en-US" sz="1600" dirty="0"/>
              <a:t>새로운 데이터를 </a:t>
            </a:r>
            <a:r>
              <a:rPr lang="en-US" altLang="ko-KR" sz="1600" dirty="0"/>
              <a:t>Gaussian</a:t>
            </a:r>
            <a:r>
              <a:rPr lang="ko-KR" altLang="en-US" sz="1600" dirty="0"/>
              <a:t>으로 </a:t>
            </a:r>
            <a:r>
              <a:rPr lang="en-US" altLang="ko-KR" sz="1600" dirty="0"/>
              <a:t>sampling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Generative adversarial network</a:t>
            </a:r>
            <a:r>
              <a:rPr lang="en-US" altLang="ko-KR" sz="1600" baseline="30000" dirty="0"/>
              <a:t>2</a:t>
            </a:r>
            <a:r>
              <a:rPr lang="en-US" altLang="ko-KR" sz="1600" dirty="0"/>
              <a:t>: </a:t>
            </a:r>
            <a:r>
              <a:rPr lang="ko-KR" altLang="en-US" sz="1600" dirty="0"/>
              <a:t>생성자와 판별자를 동시에 훈련시킴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6AD57-57FE-41CF-B4EF-AFE620F5BFBA}"/>
              </a:ext>
            </a:extLst>
          </p:cNvPr>
          <p:cNvSpPr txBox="1"/>
          <p:nvPr/>
        </p:nvSpPr>
        <p:spPr>
          <a:xfrm>
            <a:off x="164705" y="1990228"/>
            <a:ext cx="5058180" cy="1418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b="1" dirty="0"/>
              <a:t>거대언어모델</a:t>
            </a:r>
            <a:r>
              <a:rPr lang="ko-KR" altLang="en-US" dirty="0"/>
              <a:t> </a:t>
            </a:r>
            <a:r>
              <a:rPr lang="en-US" altLang="ko-KR" dirty="0"/>
              <a:t>Large language models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Transformer</a:t>
            </a:r>
            <a:r>
              <a:rPr lang="en-US" altLang="ko-KR" sz="1600" baseline="30000" dirty="0"/>
              <a:t>3</a:t>
            </a:r>
            <a:r>
              <a:rPr lang="en-US" altLang="ko-KR" sz="1600" dirty="0"/>
              <a:t>:</a:t>
            </a:r>
            <a:r>
              <a:rPr lang="ko-KR" altLang="en-US" sz="1600" dirty="0"/>
              <a:t> 현재 가장 널리 활용되는 네트워크 구조</a:t>
            </a:r>
            <a:endParaRPr lang="en-US" altLang="ko-KR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BERT</a:t>
            </a:r>
            <a:r>
              <a:rPr lang="en-US" altLang="ko-KR" sz="1600" baseline="30000" dirty="0"/>
              <a:t>4</a:t>
            </a:r>
            <a:r>
              <a:rPr lang="en-US" altLang="ko-KR" sz="1600" dirty="0"/>
              <a:t>: Transformer</a:t>
            </a:r>
            <a:r>
              <a:rPr lang="ko-KR" altLang="en-US" sz="1600" dirty="0"/>
              <a:t>를 적용한 언어 모델</a:t>
            </a:r>
            <a:endParaRPr lang="en-US" altLang="ko-KR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GPT-4: </a:t>
            </a:r>
            <a:r>
              <a:rPr lang="en-US" altLang="ko-KR" sz="1600" dirty="0" err="1"/>
              <a:t>ChatGPT</a:t>
            </a:r>
            <a:r>
              <a:rPr lang="ko-KR" altLang="en-US" sz="1600" dirty="0"/>
              <a:t>의 기본이 되는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11C06-2407-4D22-8313-DAA40B969DC5}"/>
              </a:ext>
            </a:extLst>
          </p:cNvPr>
          <p:cNvSpPr txBox="1"/>
          <p:nvPr/>
        </p:nvSpPr>
        <p:spPr>
          <a:xfrm>
            <a:off x="162001" y="4463145"/>
            <a:ext cx="5240537" cy="723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b="1" dirty="0"/>
              <a:t>그래프</a:t>
            </a:r>
            <a:r>
              <a:rPr lang="ko-KR" altLang="en-US" dirty="0"/>
              <a:t> </a:t>
            </a:r>
            <a:r>
              <a:rPr lang="en-US" altLang="ko-KR" dirty="0"/>
              <a:t>Graph neural network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sz="1600" dirty="0"/>
              <a:t>그래프 형태의 데이터에 적용되는 신경망 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분자구조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831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93DA4-CC9D-4302-BCD4-12243220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 모델의 문제점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F600A0-2426-488E-86B8-3B2D7922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9639F-D521-47F8-B345-D21C25BDE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Picture 6" descr="https://upload.wikimedia.org/wikipedia/commons/thumb/4/4d/OpenAI_Logo.svg/250px-OpenAI_Logo.svg.png">
            <a:extLst>
              <a:ext uri="{FF2B5EF4-FFF2-40B4-BE49-F238E27FC236}">
                <a16:creationId xmlns:a16="http://schemas.microsoft.com/office/drawing/2014/main" id="{A57ACAF4-EDC9-4F18-88F6-4C3A6E519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5"/>
          <a:stretch/>
        </p:blipFill>
        <p:spPr bwMode="auto">
          <a:xfrm>
            <a:off x="323528" y="836713"/>
            <a:ext cx="60941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09785-A5AA-4625-A305-9806681229A4}"/>
              </a:ext>
            </a:extLst>
          </p:cNvPr>
          <p:cNvSpPr txBox="1"/>
          <p:nvPr/>
        </p:nvSpPr>
        <p:spPr>
          <a:xfrm>
            <a:off x="904789" y="801579"/>
            <a:ext cx="248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ChatGPT</a:t>
            </a:r>
            <a:r>
              <a:rPr lang="en-US" altLang="ko-KR" sz="3600" dirty="0"/>
              <a:t> 4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B9C04-549B-474D-9AE6-9CADAEE234C6}"/>
              </a:ext>
            </a:extLst>
          </p:cNvPr>
          <p:cNvSpPr txBox="1"/>
          <p:nvPr/>
        </p:nvSpPr>
        <p:spPr>
          <a:xfrm>
            <a:off x="3635896" y="801579"/>
            <a:ext cx="527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~1.76 Trillion parameters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38026-ECFF-4696-BCCB-3BC19082D2ED}"/>
              </a:ext>
            </a:extLst>
          </p:cNvPr>
          <p:cNvSpPr/>
          <p:nvPr/>
        </p:nvSpPr>
        <p:spPr>
          <a:xfrm>
            <a:off x="301560" y="1712956"/>
            <a:ext cx="4554015" cy="446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 err="1"/>
              <a:t>그래디언트</a:t>
            </a:r>
            <a:r>
              <a:rPr lang="ko-KR" altLang="en-US" b="1" dirty="0"/>
              <a:t> 소실 </a:t>
            </a:r>
            <a:r>
              <a:rPr lang="en-US" altLang="ko-KR" b="1" dirty="0"/>
              <a:t>/ </a:t>
            </a:r>
            <a:r>
              <a:rPr lang="ko-KR" altLang="en-US" b="1" dirty="0"/>
              <a:t>폭주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심층 신경망을 진행할수록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수렴하거나</a:t>
            </a:r>
            <a:r>
              <a:rPr lang="en-US" altLang="ko-KR" dirty="0"/>
              <a:t>, </a:t>
            </a:r>
            <a:r>
              <a:rPr lang="ko-KR" altLang="en-US" dirty="0"/>
              <a:t>무한대로 발산하는 경우로</a:t>
            </a:r>
            <a:r>
              <a:rPr lang="en-US" altLang="ko-KR" dirty="0"/>
              <a:t>, </a:t>
            </a:r>
            <a:r>
              <a:rPr lang="ko-KR" altLang="en-US" dirty="0"/>
              <a:t>하위 층 훈련이 </a:t>
            </a:r>
            <a:r>
              <a:rPr lang="ko-KR" altLang="en-US" dirty="0" err="1"/>
              <a:t>어려워짐</a:t>
            </a:r>
            <a:endParaRPr lang="en-US" altLang="ko-KR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/>
              <a:t>대규모 신경망 훈련을 위한 데이터 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데이터가 충분하지 않을 경우</a:t>
            </a:r>
            <a:r>
              <a:rPr lang="en-US" altLang="ko-KR" dirty="0"/>
              <a:t>, </a:t>
            </a:r>
            <a:r>
              <a:rPr lang="ko-KR" altLang="en-US" dirty="0"/>
              <a:t>새로운 데이터 작성 </a:t>
            </a:r>
            <a:r>
              <a:rPr lang="en-US" altLang="ko-KR" dirty="0"/>
              <a:t>(</a:t>
            </a:r>
            <a:r>
              <a:rPr lang="ko-KR" altLang="en-US" dirty="0"/>
              <a:t>데이터 수집 및 레이블</a:t>
            </a:r>
            <a:r>
              <a:rPr lang="en-US" altLang="ko-KR" dirty="0"/>
              <a:t> </a:t>
            </a:r>
            <a:r>
              <a:rPr lang="ko-KR" altLang="en-US" dirty="0"/>
              <a:t>부여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br>
              <a:rPr lang="en-US" altLang="ko-KR" dirty="0"/>
            </a:br>
            <a:r>
              <a:rPr lang="ko-KR" altLang="en-US" dirty="0"/>
              <a:t>많은 비용 발생</a:t>
            </a:r>
            <a:r>
              <a:rPr lang="en-US" altLang="ko-KR" dirty="0"/>
              <a:t>.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Overfitting</a:t>
            </a:r>
            <a:r>
              <a:rPr lang="ko-KR" altLang="en-US" dirty="0"/>
              <a:t>과 같은 문제 발생</a:t>
            </a:r>
            <a:endParaRPr lang="en-US" altLang="ko-KR" dirty="0"/>
          </a:p>
          <a:p>
            <a:pPr marL="457200" indent="-457200">
              <a:lnSpc>
                <a:spcPct val="105000"/>
              </a:lnSpc>
              <a:spcAft>
                <a:spcPts val="600"/>
              </a:spcAft>
              <a:buAutoNum type="arabicPeriod"/>
            </a:pPr>
            <a:endParaRPr lang="en-US" altLang="ko-KR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b="1" dirty="0"/>
              <a:t>느린 훈련 속도</a:t>
            </a:r>
            <a:endParaRPr lang="en-US" altLang="ko-KR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ko-KR" altLang="en-US" dirty="0"/>
              <a:t>많은 파라미터로 인한 높은 연산능력 요구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2389B-E550-4C4B-9C91-A4EB52162AD9}"/>
              </a:ext>
            </a:extLst>
          </p:cNvPr>
          <p:cNvSpPr/>
          <p:nvPr/>
        </p:nvSpPr>
        <p:spPr>
          <a:xfrm>
            <a:off x="5292725" y="1922614"/>
            <a:ext cx="3600399" cy="94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Xavier initialization, dropout, batch normalization, </a:t>
            </a:r>
            <a:br>
              <a:rPr lang="en-US" altLang="ko-KR" dirty="0"/>
            </a:br>
            <a:r>
              <a:rPr lang="en-US" altLang="ko-KR" dirty="0"/>
              <a:t>activation function, ….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FF086-DB3F-486C-9B7C-AD40AEE9E45B}"/>
              </a:ext>
            </a:extLst>
          </p:cNvPr>
          <p:cNvSpPr/>
          <p:nvPr/>
        </p:nvSpPr>
        <p:spPr>
          <a:xfrm>
            <a:off x="5292725" y="3472442"/>
            <a:ext cx="3913634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Transfer learning, data sampling, </a:t>
            </a:r>
            <a:br>
              <a:rPr lang="en-US" altLang="ko-KR" dirty="0"/>
            </a:br>
            <a:r>
              <a:rPr lang="en-US" altLang="ko-KR" dirty="0"/>
              <a:t>data augmentation, </a:t>
            </a:r>
            <a:br>
              <a:rPr lang="en-US" altLang="ko-KR" dirty="0"/>
            </a:br>
            <a:r>
              <a:rPr lang="en-US" altLang="ko-KR" dirty="0"/>
              <a:t>self- and semi-supervised learning, …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6A9ADC-F7E2-420F-B508-47F3D12E14DF}"/>
              </a:ext>
            </a:extLst>
          </p:cNvPr>
          <p:cNvSpPr/>
          <p:nvPr/>
        </p:nvSpPr>
        <p:spPr>
          <a:xfrm>
            <a:off x="5292725" y="5463338"/>
            <a:ext cx="3292475" cy="6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ko-KR" dirty="0"/>
              <a:t>TPU, parallelization, </a:t>
            </a:r>
            <a:br>
              <a:rPr lang="en-US" altLang="ko-KR" dirty="0"/>
            </a:br>
            <a:r>
              <a:rPr lang="en-US" altLang="ko-KR" dirty="0"/>
              <a:t>Cloud computing,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347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6133E-EEC8-4A0C-A5C9-61D534A6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속도를 높이기 위한 알고리즘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E6B9D1-93A0-442D-84D0-B3537FDB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363345-D7A3-45AB-8F89-D07E4A389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https://untitledtblog.tistory.com/149?category=823331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FD525-D17E-4A03-83BE-E9EDF040BE24}"/>
              </a:ext>
            </a:extLst>
          </p:cNvPr>
          <p:cNvSpPr/>
          <p:nvPr/>
        </p:nvSpPr>
        <p:spPr>
          <a:xfrm>
            <a:off x="162001" y="765175"/>
            <a:ext cx="873646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최적화 알고리즘 </a:t>
            </a:r>
            <a:r>
              <a:rPr lang="en-US" altLang="ko-KR" sz="1600" dirty="0"/>
              <a:t>Optimizer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 err="1"/>
              <a:t>경사하강법</a:t>
            </a:r>
            <a:r>
              <a:rPr lang="ko-KR" altLang="en-US" dirty="0"/>
              <a:t> </a:t>
            </a:r>
            <a:r>
              <a:rPr lang="en-US" altLang="ko-KR" dirty="0"/>
              <a:t>(gradient descent)</a:t>
            </a:r>
            <a:r>
              <a:rPr lang="ko-KR" altLang="en-US" dirty="0"/>
              <a:t>을 보다 발전시킨 다양한 방법론들이 존재함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과정에서 기울기 </a:t>
            </a:r>
            <a:r>
              <a:rPr lang="en-US" altLang="ko-KR" dirty="0"/>
              <a:t>(gradient)</a:t>
            </a:r>
            <a:r>
              <a:rPr lang="ko-KR" altLang="en-US" dirty="0"/>
              <a:t>와 </a:t>
            </a:r>
            <a:r>
              <a:rPr lang="ko-KR" altLang="en-US" dirty="0" err="1"/>
              <a:t>학습률</a:t>
            </a:r>
            <a:r>
              <a:rPr lang="en-US" altLang="ko-KR" dirty="0"/>
              <a:t> (learning rate)</a:t>
            </a:r>
            <a:r>
              <a:rPr lang="ko-KR" altLang="en-US" dirty="0"/>
              <a:t>을 조절하며 </a:t>
            </a:r>
            <a:r>
              <a:rPr lang="en-US" altLang="ko-KR" dirty="0"/>
              <a:t>loss</a:t>
            </a:r>
            <a:r>
              <a:rPr lang="ko-KR" altLang="en-US" dirty="0"/>
              <a:t>가 빠르게 수렴할 수 있도록 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6F8078-48C0-41DB-8AF4-70A486B8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2207824"/>
            <a:ext cx="4546358" cy="3021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589765-0FA9-4A21-9DCE-348799848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2"/>
          <a:stretch/>
        </p:blipFill>
        <p:spPr>
          <a:xfrm>
            <a:off x="5018883" y="4005064"/>
            <a:ext cx="3877252" cy="1354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E26046-5EDB-4D6E-8BDD-374A6A5FC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0" b="67420"/>
          <a:stretch/>
        </p:blipFill>
        <p:spPr>
          <a:xfrm>
            <a:off x="5018883" y="2451250"/>
            <a:ext cx="3877252" cy="1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17D3F-83A9-4F85-AED3-F2AD1B92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그래프와 </a:t>
            </a:r>
            <a:r>
              <a:rPr lang="ko-KR" altLang="en-US"/>
              <a:t>그래프 신경망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879963-42DB-46EB-87EA-0FA4D0A4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9CA05-9D3B-477C-9145-5BC9F3661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4248" y="5918201"/>
            <a:ext cx="2287366" cy="651933"/>
          </a:xfrm>
        </p:spPr>
        <p:txBody>
          <a:bodyPr/>
          <a:lstStyle/>
          <a:p>
            <a:r>
              <a:rPr lang="en-US" altLang="ko-KR" dirty="0"/>
              <a:t>DOI:</a:t>
            </a:r>
            <a:r>
              <a:rPr lang="ko-KR" altLang="en-US" dirty="0"/>
              <a:t> </a:t>
            </a:r>
            <a:r>
              <a:rPr lang="en-US" altLang="ko-KR" u="sng" dirty="0">
                <a:hlinkClick r:id="rId2"/>
              </a:rPr>
              <a:t>10.1109/TNSE.2017.2772878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C41C9-DAA4-4394-A8C1-883255FB9C13}"/>
              </a:ext>
            </a:extLst>
          </p:cNvPr>
          <p:cNvSpPr txBox="1"/>
          <p:nvPr/>
        </p:nvSpPr>
        <p:spPr>
          <a:xfrm>
            <a:off x="440979" y="2295975"/>
            <a:ext cx="356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 = (V, E) # vortex, edge</a:t>
            </a:r>
            <a:endParaRPr lang="ko-KR" altLang="en-US" sz="2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FAE8E0-AE1B-4534-B346-0A10A862CB15}"/>
              </a:ext>
            </a:extLst>
          </p:cNvPr>
          <p:cNvGrpSpPr/>
          <p:nvPr/>
        </p:nvGrpSpPr>
        <p:grpSpPr>
          <a:xfrm>
            <a:off x="5503287" y="1085898"/>
            <a:ext cx="3308774" cy="938224"/>
            <a:chOff x="357808" y="1389812"/>
            <a:chExt cx="3308774" cy="9382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12A8DBA-AE80-4926-ACB9-895E81BD012B}"/>
                </a:ext>
              </a:extLst>
            </p:cNvPr>
            <p:cNvGrpSpPr/>
            <p:nvPr/>
          </p:nvGrpSpPr>
          <p:grpSpPr>
            <a:xfrm>
              <a:off x="357808" y="1439474"/>
              <a:ext cx="1080120" cy="888562"/>
              <a:chOff x="1583668" y="1700808"/>
              <a:chExt cx="1584176" cy="130322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5094A9-03C6-44F5-9B56-1437FAC87806}"/>
                  </a:ext>
                </a:extLst>
              </p:cNvPr>
              <p:cNvGrpSpPr/>
              <p:nvPr/>
            </p:nvGrpSpPr>
            <p:grpSpPr>
              <a:xfrm>
                <a:off x="1727684" y="1844824"/>
                <a:ext cx="1296144" cy="1015192"/>
                <a:chOff x="1727684" y="1844824"/>
                <a:chExt cx="1296144" cy="1015192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E943EC17-B59C-49C3-9BF8-A56C0B4CB224}"/>
                    </a:ext>
                  </a:extLst>
                </p:cNvPr>
                <p:cNvCxnSpPr/>
                <p:nvPr/>
              </p:nvCxnSpPr>
              <p:spPr>
                <a:xfrm flipV="1">
                  <a:off x="1727684" y="1964472"/>
                  <a:ext cx="432048" cy="535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A0CF588-C0E5-4D44-B6DE-C0ADD18D9321}"/>
                    </a:ext>
                  </a:extLst>
                </p:cNvPr>
                <p:cNvCxnSpPr/>
                <p:nvPr/>
              </p:nvCxnSpPr>
              <p:spPr>
                <a:xfrm>
                  <a:off x="1727684" y="2499976"/>
                  <a:ext cx="936104" cy="36004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0B6182D9-8059-4A32-9A29-75F43A10737C}"/>
                    </a:ext>
                  </a:extLst>
                </p:cNvPr>
                <p:cNvCxnSpPr/>
                <p:nvPr/>
              </p:nvCxnSpPr>
              <p:spPr>
                <a:xfrm flipV="1">
                  <a:off x="2159732" y="1844824"/>
                  <a:ext cx="864096" cy="1196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1B464052-7829-4695-9DA4-B79F14E038F8}"/>
                    </a:ext>
                  </a:extLst>
                </p:cNvPr>
                <p:cNvCxnSpPr/>
                <p:nvPr/>
              </p:nvCxnSpPr>
              <p:spPr>
                <a:xfrm>
                  <a:off x="2159732" y="1988840"/>
                  <a:ext cx="504056" cy="8711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FF6106F3-EE56-4A98-9DAA-615E6C57B407}"/>
                  </a:ext>
                </a:extLst>
              </p:cNvPr>
              <p:cNvSpPr/>
              <p:nvPr/>
            </p:nvSpPr>
            <p:spPr>
              <a:xfrm>
                <a:off x="2015716" y="1820456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A</a:t>
                </a:r>
                <a:endParaRPr lang="ko-KR" altLang="en-US" sz="1200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4901B36-0D39-41C6-83C0-E8B81B596377}"/>
                  </a:ext>
                </a:extLst>
              </p:cNvPr>
              <p:cNvSpPr/>
              <p:nvPr/>
            </p:nvSpPr>
            <p:spPr>
              <a:xfrm>
                <a:off x="1583668" y="2355960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9330E42-C3AD-4E47-B3BF-078969236E4B}"/>
                  </a:ext>
                </a:extLst>
              </p:cNvPr>
              <p:cNvSpPr/>
              <p:nvPr/>
            </p:nvSpPr>
            <p:spPr>
              <a:xfrm>
                <a:off x="2519772" y="2716000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C</a:t>
                </a:r>
                <a:endParaRPr lang="ko-KR" altLang="en-US" sz="1200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DEC4723-2D21-4C1E-A1C1-C9B13D6709EC}"/>
                  </a:ext>
                </a:extLst>
              </p:cNvPr>
              <p:cNvSpPr/>
              <p:nvPr/>
            </p:nvSpPr>
            <p:spPr>
              <a:xfrm>
                <a:off x="2879812" y="1700808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</a:t>
                </a:r>
                <a:endParaRPr lang="ko-KR" altLang="en-US" sz="12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13D54F-0009-47F6-AA60-8EC603BC8FD2}"/>
                </a:ext>
              </a:extLst>
            </p:cNvPr>
            <p:cNvGrpSpPr/>
            <p:nvPr/>
          </p:nvGrpSpPr>
          <p:grpSpPr>
            <a:xfrm>
              <a:off x="2726141" y="1389812"/>
              <a:ext cx="940441" cy="901696"/>
              <a:chOff x="1799692" y="1616616"/>
              <a:chExt cx="1379314" cy="132248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8FD3331-D1BD-4BB6-ACB2-481381191A61}"/>
                  </a:ext>
                </a:extLst>
              </p:cNvPr>
              <p:cNvGrpSpPr/>
              <p:nvPr/>
            </p:nvGrpSpPr>
            <p:grpSpPr>
              <a:xfrm>
                <a:off x="1943708" y="1760632"/>
                <a:ext cx="1091282" cy="1041536"/>
                <a:chOff x="1943708" y="1760632"/>
                <a:chExt cx="1091282" cy="1041536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E4EC779F-4A4D-4741-94C5-F82D83066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43708" y="2139936"/>
                  <a:ext cx="252028" cy="6551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50A1CC59-4860-4F2D-AB90-B2AD6C6D6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95736" y="2319263"/>
                  <a:ext cx="839254" cy="48290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BF6E683-364F-4054-A23E-C7ED5014D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1780" y="1760632"/>
                  <a:ext cx="443210" cy="55476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2D2A1D82-4686-4501-A9E7-64EADAB55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3708" y="2132856"/>
                  <a:ext cx="1091282" cy="18254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70F892B-CE66-4963-8C01-7BA177F4AE55}"/>
                  </a:ext>
                </a:extLst>
              </p:cNvPr>
              <p:cNvSpPr/>
              <p:nvPr/>
            </p:nvSpPr>
            <p:spPr>
              <a:xfrm>
                <a:off x="2890974" y="2175247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A</a:t>
                </a:r>
                <a:endParaRPr lang="ko-KR" altLang="en-US" sz="1200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B495835-95A0-488C-8C90-927A762835A3}"/>
                  </a:ext>
                </a:extLst>
              </p:cNvPr>
              <p:cNvSpPr/>
              <p:nvPr/>
            </p:nvSpPr>
            <p:spPr>
              <a:xfrm>
                <a:off x="2051720" y="2651072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B</a:t>
                </a:r>
                <a:endParaRPr lang="ko-KR" altLang="en-US" sz="1200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454C650-ADAE-467C-875E-3E6AD241292B}"/>
                  </a:ext>
                </a:extLst>
              </p:cNvPr>
              <p:cNvSpPr/>
              <p:nvPr/>
            </p:nvSpPr>
            <p:spPr>
              <a:xfrm>
                <a:off x="1799692" y="1995920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C</a:t>
                </a:r>
                <a:endParaRPr lang="ko-KR" altLang="en-US" sz="1200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F39A317-1924-4843-9EC5-E9ED08C87011}"/>
                  </a:ext>
                </a:extLst>
              </p:cNvPr>
              <p:cNvSpPr/>
              <p:nvPr/>
            </p:nvSpPr>
            <p:spPr>
              <a:xfrm>
                <a:off x="2447764" y="1616616"/>
                <a:ext cx="288032" cy="288032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</a:t>
                </a:r>
                <a:endParaRPr lang="ko-KR" altLang="en-US" sz="1200" dirty="0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C16AC2-43CB-4876-AEA9-9C6654AB06EF}"/>
                </a:ext>
              </a:extLst>
            </p:cNvPr>
            <p:cNvSpPr/>
            <p:nvPr/>
          </p:nvSpPr>
          <p:spPr>
            <a:xfrm>
              <a:off x="1765831" y="1701699"/>
              <a:ext cx="535596" cy="544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794BBDD-84D9-47E6-AF19-CA8A20EF1148}"/>
                </a:ext>
              </a:extLst>
            </p:cNvPr>
            <p:cNvSpPr/>
            <p:nvPr/>
          </p:nvSpPr>
          <p:spPr>
            <a:xfrm>
              <a:off x="1764768" y="1943513"/>
              <a:ext cx="535596" cy="544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2D682D8-E320-426F-A868-E5DDA2B812ED}"/>
              </a:ext>
            </a:extLst>
          </p:cNvPr>
          <p:cNvSpPr txBox="1"/>
          <p:nvPr/>
        </p:nvSpPr>
        <p:spPr>
          <a:xfrm>
            <a:off x="299395" y="885596"/>
            <a:ext cx="487505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그래프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고정된 형태가 없으며</a:t>
            </a:r>
            <a:r>
              <a:rPr lang="en-US" altLang="ko-KR" sz="1600" dirty="0"/>
              <a:t>, </a:t>
            </a:r>
            <a:r>
              <a:rPr lang="ko-KR" altLang="en-US" sz="1600" dirty="0"/>
              <a:t>시각화가 어려움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관계</a:t>
            </a:r>
            <a:r>
              <a:rPr lang="en-US" altLang="ko-KR" sz="1600" dirty="0"/>
              <a:t>/</a:t>
            </a:r>
            <a:r>
              <a:rPr lang="ko-KR" altLang="en-US" sz="1600" dirty="0"/>
              <a:t>상호작용 등 추상적인 개념 다루기에 좋음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COVID-19</a:t>
            </a:r>
            <a:r>
              <a:rPr lang="ko-KR" altLang="en-US" sz="1600" dirty="0"/>
              <a:t>의 확산</a:t>
            </a:r>
            <a:r>
              <a:rPr lang="en-US" altLang="ko-KR" sz="1600" dirty="0"/>
              <a:t>, </a:t>
            </a:r>
            <a:r>
              <a:rPr lang="ko-KR" altLang="en-US" sz="1600" dirty="0"/>
              <a:t>미디어의 영향</a:t>
            </a:r>
            <a:r>
              <a:rPr lang="en-US" altLang="ko-KR" sz="1600" dirty="0"/>
              <a:t>, </a:t>
            </a:r>
            <a:r>
              <a:rPr lang="ko-KR" altLang="en-US" sz="1600" dirty="0"/>
              <a:t>소셜 네트워크 등</a:t>
            </a:r>
            <a:endParaRPr lang="en-US" altLang="ko-KR" sz="16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81E2FBE-784E-4635-8FFB-68205EDA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51" y="2325229"/>
            <a:ext cx="3761422" cy="317645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94148F-A07D-4BB8-8568-F358863B7EEF}"/>
              </a:ext>
            </a:extLst>
          </p:cNvPr>
          <p:cNvSpPr/>
          <p:nvPr/>
        </p:nvSpPr>
        <p:spPr>
          <a:xfrm>
            <a:off x="309309" y="3284984"/>
            <a:ext cx="454721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그래프 신경망</a:t>
            </a:r>
            <a:r>
              <a:rPr lang="ko-KR" altLang="en-US" dirty="0"/>
              <a:t> </a:t>
            </a:r>
            <a:r>
              <a:rPr lang="en-US" altLang="ko-KR" sz="1600" dirty="0"/>
              <a:t>Graph neural network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그래프로 나타낸 데이터를 인공신경망을 이용해 분석하는 기법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노드 정보를 업데이트하는 방식에 따라 다양한 방법이 존재함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Message passing, convolution, attention, …</a:t>
            </a:r>
          </a:p>
        </p:txBody>
      </p:sp>
    </p:spTree>
    <p:extLst>
      <p:ext uri="{BB962C8B-B14F-4D97-AF65-F5344CB8AC3E}">
        <p14:creationId xmlns:p14="http://schemas.microsoft.com/office/powerpoint/2010/main" val="133451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12844-FBB1-4077-BE23-90B93C02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and graph convolution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16BDF5-1780-4402-BC56-D768DCB3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BC0E0-3B74-4C55-A1E8-41FC57B30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2360" y="5918201"/>
            <a:ext cx="1279254" cy="651933"/>
          </a:xfrm>
        </p:spPr>
        <p:txBody>
          <a:bodyPr/>
          <a:lstStyle/>
          <a:p>
            <a:br>
              <a:rPr lang="en-US" altLang="ko-KR" dirty="0">
                <a:hlinkClick r:id="rId2"/>
              </a:rPr>
            </a:br>
            <a:r>
              <a:rPr lang="en-US" altLang="ko-KR" dirty="0">
                <a:hlinkClick r:id="rId2"/>
              </a:rPr>
              <a:t>arXiv:1901.00596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F23749-A061-416F-8FE3-69F6FBDA2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93430"/>
              </p:ext>
            </p:extLst>
          </p:nvPr>
        </p:nvGraphicFramePr>
        <p:xfrm>
          <a:off x="628650" y="3681254"/>
          <a:ext cx="7886700" cy="365760"/>
        </p:xfrm>
        <a:graphic>
          <a:graphicData uri="http://schemas.openxmlformats.org/drawingml/2006/table">
            <a:tbl>
              <a:tblPr/>
              <a:tblGrid>
                <a:gridCol w="7886700">
                  <a:extLst>
                    <a:ext uri="{9D8B030D-6E8A-4147-A177-3AD203B41FA5}">
                      <a16:colId xmlns:a16="http://schemas.microsoft.com/office/drawing/2014/main" val="2887998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502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DA50A7B-678F-492C-9921-9FB52BBB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1" y="2645711"/>
            <a:ext cx="4159374" cy="3585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0CEE4C-9C9A-402F-9E3C-E9CFC3E0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1" y="725938"/>
            <a:ext cx="5274095" cy="1740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3BC60-980A-4337-A579-61DF09E0F120}"/>
              </a:ext>
            </a:extLst>
          </p:cNvPr>
          <p:cNvSpPr txBox="1"/>
          <p:nvPr/>
        </p:nvSpPr>
        <p:spPr>
          <a:xfrm>
            <a:off x="5573805" y="731525"/>
            <a:ext cx="32466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Convolution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정해진 커널을 이용해 일정 범위 내의 픽셀 데이터를 연산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모델에서는 커널의 수치를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5DAED-C281-4937-A5DA-658CC2FC39FF}"/>
              </a:ext>
            </a:extLst>
          </p:cNvPr>
          <p:cNvSpPr txBox="1"/>
          <p:nvPr/>
        </p:nvSpPr>
        <p:spPr>
          <a:xfrm>
            <a:off x="4572000" y="2742535"/>
            <a:ext cx="349187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Graph</a:t>
            </a:r>
            <a:r>
              <a:rPr lang="ko-KR" altLang="en-US" b="1" dirty="0"/>
              <a:t> </a:t>
            </a:r>
            <a:r>
              <a:rPr lang="en-US" altLang="ko-KR" b="1" dirty="0"/>
              <a:t>convolution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그래프에서는 </a:t>
            </a:r>
            <a:r>
              <a:rPr lang="en-US" altLang="ko-KR" sz="1600" dirty="0"/>
              <a:t>edge</a:t>
            </a:r>
            <a:r>
              <a:rPr lang="ko-KR" altLang="en-US" sz="1600" dirty="0"/>
              <a:t>로 연결된 노드들의 정보를 </a:t>
            </a:r>
            <a:r>
              <a:rPr lang="en-US" altLang="ko-KR" sz="1600" dirty="0"/>
              <a:t>convolution</a:t>
            </a:r>
            <a:r>
              <a:rPr lang="ko-KR" altLang="en-US" sz="1600" dirty="0"/>
              <a:t>함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과정에 </a:t>
            </a:r>
            <a:r>
              <a:rPr lang="en-US" altLang="ko-KR" sz="1600" dirty="0"/>
              <a:t>edge </a:t>
            </a:r>
            <a:r>
              <a:rPr lang="ko-KR" altLang="en-US" sz="1600" dirty="0"/>
              <a:t>자체에 포함된 정보들을 연산할 수 있음 </a:t>
            </a:r>
            <a:r>
              <a:rPr lang="en-US" altLang="ko-KR" sz="1600" dirty="0"/>
              <a:t>(edge attributions)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Convolution</a:t>
            </a:r>
            <a:r>
              <a:rPr lang="ko-KR" altLang="en-US" sz="1600" dirty="0"/>
              <a:t>된 정보들은 다음 </a:t>
            </a:r>
            <a:r>
              <a:rPr lang="ko-KR" altLang="en-US" sz="1600" dirty="0" err="1"/>
              <a:t>층에서노드</a:t>
            </a:r>
            <a:r>
              <a:rPr lang="ko-KR" altLang="en-US" sz="1600" dirty="0"/>
              <a:t> 정보가 됨</a:t>
            </a:r>
          </a:p>
        </p:txBody>
      </p:sp>
    </p:spTree>
    <p:extLst>
      <p:ext uri="{BB962C8B-B14F-4D97-AF65-F5344CB8AC3E}">
        <p14:creationId xmlns:p14="http://schemas.microsoft.com/office/powerpoint/2010/main" val="3278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이용한 </a:t>
            </a:r>
            <a:r>
              <a:rPr lang="en-US" altLang="ko-KR" dirty="0"/>
              <a:t>Linux </a:t>
            </a:r>
            <a:r>
              <a:rPr lang="ko-KR" altLang="en-US" dirty="0"/>
              <a:t>하위 시스템</a:t>
            </a:r>
            <a:endParaRPr lang="en-US" altLang="ko-KR" dirty="0"/>
          </a:p>
          <a:p>
            <a:r>
              <a:rPr lang="ko-KR" altLang="en-US" dirty="0"/>
              <a:t>개발환경 </a:t>
            </a:r>
            <a:r>
              <a:rPr lang="en-US" altLang="ko-KR" sz="1800" dirty="0"/>
              <a:t>Anaconda / </a:t>
            </a:r>
            <a:r>
              <a:rPr lang="en-US" altLang="ko-KR" sz="1800" dirty="0" err="1"/>
              <a:t>VSCode</a:t>
            </a:r>
            <a:r>
              <a:rPr lang="en-US" altLang="ko-KR" sz="1800" dirty="0"/>
              <a:t> /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/ Python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환경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2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7D765-6E53-4A42-B57D-3EA2BB9C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소재 데이터 플랫폼 및 데이터베이스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3872D6-F4D5-405B-85F5-09DE690B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30DD2-E802-4FB5-A657-97110AC39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8304" y="5918201"/>
            <a:ext cx="1783310" cy="651933"/>
          </a:xfrm>
        </p:spPr>
        <p:txBody>
          <a:bodyPr/>
          <a:lstStyle/>
          <a:p>
            <a:r>
              <a:rPr lang="en-US" altLang="ko-KR" dirty="0"/>
              <a:t>Adv. Sci. 6 (2019) 1900808</a:t>
            </a:r>
            <a:endParaRPr lang="ko-KR" altLang="en-US" dirty="0"/>
          </a:p>
        </p:txBody>
      </p:sp>
      <p:pic>
        <p:nvPicPr>
          <p:cNvPr id="5" name="Picture 2" descr="Details are in the caption following the image">
            <a:extLst>
              <a:ext uri="{FF2B5EF4-FFF2-40B4-BE49-F238E27FC236}">
                <a16:creationId xmlns:a16="http://schemas.microsoft.com/office/drawing/2014/main" id="{8263059E-277A-4FA7-915C-208B4B35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918"/>
            <a:ext cx="9144000" cy="49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24ED8-68EC-4B9E-A1C7-8D9E43522D7A}"/>
              </a:ext>
            </a:extLst>
          </p:cNvPr>
          <p:cNvSpPr txBox="1"/>
          <p:nvPr/>
        </p:nvSpPr>
        <p:spPr>
          <a:xfrm>
            <a:off x="251521" y="5445224"/>
            <a:ext cx="8814164" cy="994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b="1" dirty="0"/>
              <a:t>DFT </a:t>
            </a:r>
            <a:r>
              <a:rPr lang="ko-KR" altLang="en-US" b="1" dirty="0"/>
              <a:t>계산 기반 </a:t>
            </a:r>
            <a:r>
              <a:rPr lang="en-US" altLang="ko-KR" b="1" dirty="0"/>
              <a:t>DB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ko-KR" sz="1600" dirty="0"/>
              <a:t>AFLOWLIB, JARVIS, </a:t>
            </a:r>
            <a:r>
              <a:rPr lang="en-US" altLang="ko-KR" sz="1600" b="1" dirty="0"/>
              <a:t>Materials Project</a:t>
            </a:r>
            <a:r>
              <a:rPr lang="en-US" altLang="ko-KR" sz="1600" dirty="0"/>
              <a:t>, MatHub-3d, NOMAD, OQMD, </a:t>
            </a:r>
            <a:r>
              <a:rPr lang="en-US" altLang="ko-KR" sz="1600" dirty="0" err="1"/>
              <a:t>TEDesignLab</a:t>
            </a:r>
            <a:r>
              <a:rPr lang="en-US" altLang="ko-KR" sz="1600" dirty="0"/>
              <a:t>, 2DMatPedia, C2DB, Materials Cloud, Open Catalyst, …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219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90438-0478-41C9-A6C6-A9CF920D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그래프를 이용한 소재 표현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4DFBF-4767-4DD6-B5ED-9337D3A1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518506-E303-4706-B6D1-ED16F8106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arXiv:2110.14820v1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1D367-7998-4D55-9AEF-98ED431F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07" y="765175"/>
            <a:ext cx="6888254" cy="4012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F9D035-F9D6-4F64-9A24-457B9980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48" y="5003428"/>
            <a:ext cx="5508104" cy="17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938E3-B4F0-40E5-832D-376F6C60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1" y="36000"/>
            <a:ext cx="8736466" cy="468000"/>
          </a:xfrm>
        </p:spPr>
        <p:txBody>
          <a:bodyPr/>
          <a:lstStyle/>
          <a:p>
            <a:r>
              <a:rPr lang="ko-KR" altLang="en-US" dirty="0"/>
              <a:t>그래프를 활용 소재 연구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1ED064-745A-47C3-98E0-490399A8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7CF5A2-CBFA-4F24-B0A7-92599AB7F4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2360" y="5918201"/>
            <a:ext cx="1279254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2401.00096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D9253-9ECD-4D16-B09D-547F7DD6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" y="1064265"/>
            <a:ext cx="5469499" cy="5469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A6EC1A-24AE-4451-BA22-4EEEA39A7ADC}"/>
              </a:ext>
            </a:extLst>
          </p:cNvPr>
          <p:cNvSpPr/>
          <p:nvPr/>
        </p:nvSpPr>
        <p:spPr>
          <a:xfrm>
            <a:off x="5580112" y="1090142"/>
            <a:ext cx="34224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Figure 1: A foundation model for materials modelling. Trained only on Materials Project data (19) which consists primarily of inorganic crystals and is skewed heavily towards oxides, MACE-MP-0 is capable of molecular dynamics simulation across a wide variety of chemistries in the solid, liquid and gaseous phases.</a:t>
            </a:r>
          </a:p>
          <a:p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1D1C11-938A-4548-82BE-5A30BC649DBA}"/>
              </a:ext>
            </a:extLst>
          </p:cNvPr>
          <p:cNvSpPr/>
          <p:nvPr/>
        </p:nvSpPr>
        <p:spPr>
          <a:xfrm>
            <a:off x="127349" y="612405"/>
            <a:ext cx="7324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Machine learning potentials (MLP)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를 사용한 </a:t>
            </a:r>
            <a:r>
              <a:rPr lang="en-US" altLang="ko-KR" b="1" dirty="0">
                <a:solidFill>
                  <a:srgbClr val="222222"/>
                </a:solidFill>
                <a:latin typeface="+mj-lt"/>
              </a:rPr>
              <a:t>large scale simulation</a:t>
            </a:r>
            <a:endParaRPr lang="ko-KR" altLang="en-US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62CCC9-6F7D-4BAB-BA05-401FBB5D1E49}"/>
              </a:ext>
            </a:extLst>
          </p:cNvPr>
          <p:cNvSpPr/>
          <p:nvPr/>
        </p:nvSpPr>
        <p:spPr>
          <a:xfrm>
            <a:off x="5113486" y="5679251"/>
            <a:ext cx="382077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Equivariant graph neural network</a:t>
            </a:r>
          </a:p>
          <a:p>
            <a:r>
              <a:rPr lang="ko-KR" altLang="en-US" sz="1600" dirty="0"/>
              <a:t>최근 주목받는 기법</a:t>
            </a:r>
          </a:p>
        </p:txBody>
      </p:sp>
    </p:spTree>
    <p:extLst>
      <p:ext uri="{BB962C8B-B14F-4D97-AF65-F5344CB8AC3E}">
        <p14:creationId xmlns:p14="http://schemas.microsoft.com/office/powerpoint/2010/main" val="2719691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06E30-0E8A-4D4D-A05E-B03E0BD6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그래프를 활용 소재 연구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D5CA8-4372-4988-ADD6-49572672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EF60A-8368-422F-80BB-28C5C22409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96336" y="5918201"/>
            <a:ext cx="1495278" cy="651933"/>
          </a:xfrm>
        </p:spPr>
        <p:txBody>
          <a:bodyPr/>
          <a:lstStyle/>
          <a:p>
            <a:r>
              <a:rPr lang="en-US" altLang="ko-KR" dirty="0"/>
              <a:t>Nature 624 (2023) 80</a:t>
            </a:r>
            <a:endParaRPr lang="ko-KR" altLang="en-US" dirty="0"/>
          </a:p>
        </p:txBody>
      </p:sp>
      <p:pic>
        <p:nvPicPr>
          <p:cNvPr id="5" name="Picture 2" descr="figure 1">
            <a:extLst>
              <a:ext uri="{FF2B5EF4-FFF2-40B4-BE49-F238E27FC236}">
                <a16:creationId xmlns:a16="http://schemas.microsoft.com/office/drawing/2014/main" id="{497CF3BD-3E18-4115-B9D7-52F7EAEAF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6" y="1052736"/>
            <a:ext cx="5536986" cy="54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FBE75A-7D40-4365-9927-37ECF23A726F}"/>
              </a:ext>
            </a:extLst>
          </p:cNvPr>
          <p:cNvSpPr/>
          <p:nvPr/>
        </p:nvSpPr>
        <p:spPr>
          <a:xfrm>
            <a:off x="5796136" y="1052736"/>
            <a:ext cx="319531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22222"/>
                </a:solidFill>
                <a:latin typeface="+mj-lt"/>
              </a:rPr>
              <a:t>a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, A summary of the </a:t>
            </a:r>
            <a:r>
              <a:rPr lang="en-US" altLang="ko-KR" sz="1400" dirty="0" err="1">
                <a:solidFill>
                  <a:srgbClr val="222222"/>
                </a:solidFill>
                <a:latin typeface="+mj-lt"/>
              </a:rPr>
              <a:t>GNoME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-based discovery shows how model-based filtration and DFT serve as a data flywheel to improve predictions. </a:t>
            </a:r>
            <a:r>
              <a:rPr lang="en-US" altLang="ko-KR" sz="1400" b="1" dirty="0">
                <a:solidFill>
                  <a:srgbClr val="222222"/>
                </a:solidFill>
                <a:latin typeface="+mj-lt"/>
              </a:rPr>
              <a:t>b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, Exploration enabled by </a:t>
            </a:r>
            <a:r>
              <a:rPr lang="en-US" altLang="ko-KR" sz="1400" dirty="0" err="1">
                <a:solidFill>
                  <a:srgbClr val="222222"/>
                </a:solidFill>
                <a:latin typeface="+mj-lt"/>
              </a:rPr>
              <a:t>GNoME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 has led to 381,000 new stable materials, almost an order of magnitude larger than previous work. </a:t>
            </a:r>
            <a:r>
              <a:rPr lang="en-US" altLang="ko-KR" sz="1400" b="1" dirty="0">
                <a:solidFill>
                  <a:srgbClr val="222222"/>
                </a:solidFill>
                <a:latin typeface="+mj-lt"/>
              </a:rPr>
              <a:t>c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, 736 structures have been independently experimentally verified, with six examples shown. </a:t>
            </a:r>
            <a:r>
              <a:rPr lang="en-US" altLang="ko-KR" sz="1400" b="1" dirty="0">
                <a:solidFill>
                  <a:srgbClr val="222222"/>
                </a:solidFill>
                <a:latin typeface="+mj-lt"/>
              </a:rPr>
              <a:t>d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, Improvements from graph network predictions enable efficient discovery in combinatorial regions of materials, for example, with six unique elements, even though the training set stopped at four unique elements. </a:t>
            </a:r>
            <a:r>
              <a:rPr lang="en-US" altLang="ko-KR" sz="1400" b="1" dirty="0">
                <a:solidFill>
                  <a:srgbClr val="222222"/>
                </a:solidFill>
                <a:latin typeface="+mj-lt"/>
              </a:rPr>
              <a:t>e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, </a:t>
            </a:r>
            <a:r>
              <a:rPr lang="en-US" altLang="ko-KR" sz="1400" dirty="0" err="1">
                <a:solidFill>
                  <a:srgbClr val="222222"/>
                </a:solidFill>
                <a:latin typeface="+mj-lt"/>
              </a:rPr>
              <a:t>GNoME</a:t>
            </a:r>
            <a:r>
              <a:rPr lang="en-US" altLang="ko-KR" sz="1400" dirty="0">
                <a:solidFill>
                  <a:srgbClr val="222222"/>
                </a:solidFill>
                <a:latin typeface="+mj-lt"/>
              </a:rPr>
              <a:t> showcases emergent generalization when tested on out-of-domain inputs from random structure search, indicating progress towards a universal energy model.</a:t>
            </a:r>
            <a:endParaRPr lang="ko-KR" altLang="en-US" sz="1400" dirty="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7EDF7B-9E9A-4B96-BA93-29DA5F7767EF}"/>
              </a:ext>
            </a:extLst>
          </p:cNvPr>
          <p:cNvSpPr/>
          <p:nvPr/>
        </p:nvSpPr>
        <p:spPr>
          <a:xfrm>
            <a:off x="127349" y="612405"/>
            <a:ext cx="640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Google DeepMind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b="1" dirty="0" err="1">
                <a:solidFill>
                  <a:srgbClr val="222222"/>
                </a:solidFill>
                <a:latin typeface="+mj-lt"/>
              </a:rPr>
              <a:t>GNoME</a:t>
            </a:r>
            <a:r>
              <a:rPr lang="en-US" altLang="ko-KR" b="1" dirty="0">
                <a:solidFill>
                  <a:srgbClr val="222222"/>
                </a:solidFill>
                <a:latin typeface="+mj-lt"/>
              </a:rPr>
              <a:t> – MLP 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및 특성 예측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587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22528-600A-49CC-A779-E366934C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생성형 모델을 활용한 소재 연구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9CB900-637D-4916-B3BE-80BDEDF9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34477B-22F5-4517-8FA8-795BC17F3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6296" y="5918201"/>
            <a:ext cx="1855318" cy="651933"/>
          </a:xfrm>
        </p:spPr>
        <p:txBody>
          <a:bodyPr/>
          <a:lstStyle/>
          <a:p>
            <a:r>
              <a:rPr lang="en-US" altLang="ko-KR" dirty="0"/>
              <a:t>Chem. Mater. 35 (2023) 1062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773A7-BB74-4F48-8241-C674240F5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75"/>
          <a:stretch/>
        </p:blipFill>
        <p:spPr>
          <a:xfrm>
            <a:off x="193627" y="1110556"/>
            <a:ext cx="3771444" cy="20107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0B71B6-9AC6-4709-80C4-C7ED0925F617}"/>
              </a:ext>
            </a:extLst>
          </p:cNvPr>
          <p:cNvSpPr/>
          <p:nvPr/>
        </p:nvSpPr>
        <p:spPr>
          <a:xfrm>
            <a:off x="4101074" y="1052736"/>
            <a:ext cx="49646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Figure 1.</a:t>
            </a:r>
            <a:r>
              <a:rPr lang="en-US" altLang="ko-KR" sz="1600" dirty="0"/>
              <a:t> ML model architectures for predicting inorganic reaction conditions. Model architecture for prediction reaction condition distributions using the conditional</a:t>
            </a:r>
            <a:r>
              <a:rPr lang="ko-KR" altLang="en-US" sz="1600" dirty="0"/>
              <a:t> </a:t>
            </a:r>
            <a:r>
              <a:rPr lang="en-US" altLang="ko-KR" sz="1600" dirty="0"/>
              <a:t>variational</a:t>
            </a:r>
            <a:r>
              <a:rPr lang="ko-KR" altLang="en-US" sz="1600" dirty="0"/>
              <a:t> </a:t>
            </a:r>
            <a:r>
              <a:rPr lang="en-US" altLang="ko-KR" sz="1600" dirty="0"/>
              <a:t>autoencoder model.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8F0677-D43E-4C41-BC8A-7A782F5F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7" y="3228382"/>
            <a:ext cx="7394775" cy="16852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4586A0-A26E-4D2D-B27D-5F50237C9EC1}"/>
              </a:ext>
            </a:extLst>
          </p:cNvPr>
          <p:cNvSpPr/>
          <p:nvPr/>
        </p:nvSpPr>
        <p:spPr>
          <a:xfrm>
            <a:off x="337242" y="4961323"/>
            <a:ext cx="8627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Figure 7a.</a:t>
            </a:r>
            <a:r>
              <a:rPr lang="en-US" altLang="ko-KR" sz="1600" dirty="0"/>
              <a:t> Generated solid-state calcination (left) and sintering (right) temperature distributions for a random selection of samples in the held-out test set, with the ground truth denoted by the vertical colored line for each reaction.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F0898-BF5D-46FA-87A1-071777CE4C86}"/>
              </a:ext>
            </a:extLst>
          </p:cNvPr>
          <p:cNvSpPr/>
          <p:nvPr/>
        </p:nvSpPr>
        <p:spPr>
          <a:xfrm>
            <a:off x="127349" y="612405"/>
            <a:ext cx="640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222"/>
                </a:solidFill>
                <a:latin typeface="+mj-lt"/>
              </a:rPr>
              <a:t>VAE</a:t>
            </a:r>
            <a:r>
              <a:rPr lang="ko-KR" altLang="en-US" b="1" dirty="0">
                <a:solidFill>
                  <a:srgbClr val="222222"/>
                </a:solidFill>
                <a:latin typeface="+mj-lt"/>
              </a:rPr>
              <a:t>를 활용한 소재 합성법 예측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972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C2B34-A9D9-421F-B01D-C35A98DD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생성형 모델을 활용한 소재 연구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4BEAF1-60EC-4D33-94AD-28D15455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35B87-F2BA-441B-A0DE-348793459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8304" y="5918201"/>
            <a:ext cx="1783310" cy="651933"/>
          </a:xfrm>
        </p:spPr>
        <p:txBody>
          <a:bodyPr/>
          <a:lstStyle/>
          <a:p>
            <a:r>
              <a:rPr lang="en-US" altLang="ko-KR" dirty="0" err="1"/>
              <a:t>iScience</a:t>
            </a:r>
            <a:r>
              <a:rPr lang="en-US" altLang="ko-KR" dirty="0"/>
              <a:t> 25 (2022) 104661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535EB-222E-47E6-90C4-656B23D4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029405"/>
            <a:ext cx="8784168" cy="45907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FECBBA-E500-49EA-86EB-E3D6B614015E}"/>
              </a:ext>
            </a:extLst>
          </p:cNvPr>
          <p:cNvSpPr/>
          <p:nvPr/>
        </p:nvSpPr>
        <p:spPr>
          <a:xfrm>
            <a:off x="184474" y="5725641"/>
            <a:ext cx="8736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1F1F1F"/>
                </a:solidFill>
                <a:latin typeface="+mj-lt"/>
              </a:rPr>
              <a:t>Figure 2. An overview of the transfer learning approach used for generating the focused library of novel substrates.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D2DD47-64DF-40FF-B84E-AE9AF06A4287}"/>
              </a:ext>
            </a:extLst>
          </p:cNvPr>
          <p:cNvSpPr/>
          <p:nvPr/>
        </p:nvSpPr>
        <p:spPr>
          <a:xfrm>
            <a:off x="127349" y="612405"/>
            <a:ext cx="640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22222"/>
                </a:solidFill>
                <a:latin typeface="+mj-lt"/>
              </a:rPr>
              <a:t>언어모델을 활용한 분자구조 생성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42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Pytorch</a:t>
            </a:r>
            <a:r>
              <a:rPr lang="ko-KR" altLang="en-US" dirty="0"/>
              <a:t>를 이용한 </a:t>
            </a:r>
            <a:r>
              <a:rPr lang="en-US" altLang="ko-KR" dirty="0"/>
              <a:t>NN 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l"/>
            <a:r>
              <a:rPr lang="en-US" altLang="ko-KR" dirty="0"/>
              <a:t>Materials project API </a:t>
            </a:r>
            <a:r>
              <a:rPr lang="ko-KR" altLang="en-US" dirty="0"/>
              <a:t>및 </a:t>
            </a:r>
            <a:r>
              <a:rPr lang="en-US" altLang="ko-KR" dirty="0" err="1"/>
              <a:t>Pymatgen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algn="l"/>
            <a:r>
              <a:rPr lang="en-US" altLang="ko-KR" dirty="0" err="1"/>
              <a:t>Pytorch</a:t>
            </a:r>
            <a:r>
              <a:rPr lang="en-US" altLang="ko-KR" dirty="0"/>
              <a:t> geometric</a:t>
            </a:r>
            <a:r>
              <a:rPr lang="ko-KR" altLang="en-US" dirty="0"/>
              <a:t>을 이용한 </a:t>
            </a:r>
            <a:r>
              <a:rPr lang="en-US" altLang="ko-KR" dirty="0"/>
              <a:t>GNN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2: Neural network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25" y="4293096"/>
            <a:ext cx="84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notebooks/3_neural_networks.ipynb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notebooks/4_materials_project.ipynb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notebooks/5_graph_neural_networks.ipynb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935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168413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645024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588224" y="1071472"/>
            <a:ext cx="18277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i="1" dirty="0"/>
              <a:t># </a:t>
            </a:r>
            <a:r>
              <a:rPr lang="en-US" altLang="ko-KR" sz="1200" i="1" dirty="0" err="1"/>
              <a:t>wsl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2</a:t>
            </a:r>
            <a:r>
              <a:rPr lang="ko-KR" altLang="en-US" sz="1200" i="1" dirty="0"/>
              <a:t>로 변경</a:t>
            </a:r>
            <a:endParaRPr lang="en-US" altLang="ko-KR" sz="1200" i="1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ko-KR" altLang="en-US" sz="1200" dirty="0"/>
              <a:t>설치 가능한 배포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Ubuntu 22.04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en-US" altLang="ko-KR" sz="1200" dirty="0" err="1"/>
              <a:t>wsl</a:t>
            </a:r>
            <a:r>
              <a:rPr lang="en-US" altLang="ko-KR" sz="1200" dirty="0"/>
              <a:t> </a:t>
            </a:r>
            <a:r>
              <a:rPr lang="ko-KR" altLang="en-US" sz="12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/>
              <a:t>Github</a:t>
            </a:r>
            <a:r>
              <a:rPr lang="en-US" altLang="ko-KR" dirty="0"/>
              <a:t> and Python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1" y="620688"/>
            <a:ext cx="537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https://github.com/git-jhyang/handson_gnn.git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5157192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/>
              <a:t>github</a:t>
            </a:r>
            <a:r>
              <a:rPr lang="en-US" altLang="ko-KR" b="1" i="1" dirty="0"/>
              <a:t>, </a:t>
            </a:r>
            <a:r>
              <a:rPr lang="en-US" altLang="ko-KR" b="1" i="1" dirty="0" err="1"/>
              <a:t>gitlab</a:t>
            </a:r>
            <a:r>
              <a:rPr lang="en-US" altLang="ko-KR" b="1" i="1" dirty="0"/>
              <a:t> </a:t>
            </a:r>
            <a:r>
              <a:rPr lang="ko-KR" altLang="en-US" b="1" i="1" dirty="0"/>
              <a:t>등 적극 활용</a:t>
            </a:r>
            <a:endParaRPr lang="en-US" altLang="ko-KR" b="1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개발을 통한 연구를 수행하는데 있어 백업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업데이트 기록 등을 쉽게 남길 수 있어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관리가 편리함</a:t>
            </a:r>
            <a:endParaRPr lang="en-US" altLang="ko-KR" sz="1600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이후 본인의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및 성실함을 보여줄 수 있는 척도가 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251520" y="1864946"/>
            <a:ext cx="5189241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패키지 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ko-KR" altLang="en-US" sz="1600" dirty="0"/>
              <a:t> </a:t>
            </a:r>
            <a:r>
              <a:rPr lang="en-US" altLang="ko-KR" sz="1600" dirty="0"/>
              <a:t>install</a:t>
            </a:r>
            <a:r>
              <a:rPr lang="ko-KR" altLang="en-US" sz="1600" dirty="0"/>
              <a:t> </a:t>
            </a:r>
            <a:r>
              <a:rPr lang="en-US" altLang="ko-KR" sz="1600" dirty="0"/>
              <a:t>--file</a:t>
            </a:r>
            <a:r>
              <a:rPr lang="ko-KR" altLang="en-US" sz="1600" dirty="0"/>
              <a:t> </a:t>
            </a:r>
            <a:r>
              <a:rPr lang="en-US" altLang="ko-KR" sz="1600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또는</a:t>
            </a:r>
            <a:br>
              <a:rPr lang="en-US" altLang="ko-KR" sz="1600" i="1" dirty="0"/>
            </a:br>
            <a:r>
              <a:rPr lang="en-US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install matplotlib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pandas </a:t>
            </a:r>
            <a:r>
              <a:rPr lang="en-US" altLang="ko-KR" sz="1600" dirty="0" err="1"/>
              <a:t>scikit</a:t>
            </a:r>
            <a:r>
              <a:rPr lang="en-US" altLang="ko-KR" sz="1600" dirty="0"/>
              <a:t>-learn ….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B7E416-E393-4F81-9A7C-D408A6EF11CA}"/>
              </a:ext>
            </a:extLst>
          </p:cNvPr>
          <p:cNvSpPr/>
          <p:nvPr/>
        </p:nvSpPr>
        <p:spPr>
          <a:xfrm>
            <a:off x="5627864" y="1039528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git config --global </a:t>
            </a:r>
            <a:r>
              <a:rPr lang="en-US" altLang="ko-KR" sz="1400" dirty="0" err="1"/>
              <a:t>http.sslVerify</a:t>
            </a:r>
            <a:r>
              <a:rPr lang="en-US" altLang="ko-KR" sz="1400" dirty="0"/>
              <a:t> false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DFA24-07B1-4059-A4FF-6CFED7260FD4}"/>
              </a:ext>
            </a:extLst>
          </p:cNvPr>
          <p:cNvSpPr/>
          <p:nvPr/>
        </p:nvSpPr>
        <p:spPr>
          <a:xfrm>
            <a:off x="5627864" y="2849831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</a:t>
            </a:r>
            <a:r>
              <a:rPr lang="en-US" altLang="ko-KR" sz="1400" dirty="0" err="1"/>
              <a:t>conda</a:t>
            </a:r>
            <a:r>
              <a:rPr lang="en-US" altLang="ko-KR" sz="1400" dirty="0"/>
              <a:t> config --set </a:t>
            </a:r>
            <a:r>
              <a:rPr lang="en-US" altLang="ko-KR" sz="1400" dirty="0" err="1"/>
              <a:t>ssl_verify</a:t>
            </a:r>
            <a:r>
              <a:rPr lang="en-US" altLang="ko-KR" sz="1400" dirty="0"/>
              <a:t> false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242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US" altLang="ko-KR" dirty="0"/>
          </a:p>
          <a:p>
            <a:r>
              <a:rPr lang="ko-KR" altLang="en-US" dirty="0"/>
              <a:t>인공지능을 활용한 문제 해결</a:t>
            </a:r>
            <a:endParaRPr lang="en-US" altLang="ko-KR" dirty="0"/>
          </a:p>
          <a:p>
            <a:r>
              <a:rPr lang="ko-KR" altLang="en-US" dirty="0"/>
              <a:t>기계학습 방법론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기계학습 기초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46" y="1124744"/>
            <a:ext cx="2335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Machine learning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7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3368</TotalTime>
  <Words>2307</Words>
  <Application>Microsoft Office PowerPoint</Application>
  <PresentationFormat>화면 슬라이드 쇼(4:3)</PresentationFormat>
  <Paragraphs>361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Wingdings</vt:lpstr>
      <vt:lpstr>Office 테마</vt:lpstr>
      <vt:lpstr>인공지능을 활용한 소재 연구</vt:lpstr>
      <vt:lpstr>일정 및 참고문헌</vt:lpstr>
      <vt:lpstr>환경 구축</vt:lpstr>
      <vt:lpstr>환경 구축 - WSL</vt:lpstr>
      <vt:lpstr>환경 구축 – Anaconda and VSCode</vt:lpstr>
      <vt:lpstr>환경 구축 – Github and Python</vt:lpstr>
      <vt:lpstr>기계학습 기초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차원 축소</vt:lpstr>
      <vt:lpstr>실습 1: Machine learning</vt:lpstr>
      <vt:lpstr>번외: ChatGPT</vt:lpstr>
      <vt:lpstr>번외: ChatGPT</vt:lpstr>
      <vt:lpstr>번외: PyCaret</vt:lpstr>
      <vt:lpstr>인공신경망</vt:lpstr>
      <vt:lpstr>Playground</vt:lpstr>
      <vt:lpstr>퍼셉트론</vt:lpstr>
      <vt:lpstr>신경망의 종류</vt:lpstr>
      <vt:lpstr>거대 모델의 문제점</vt:lpstr>
      <vt:lpstr>훈련 속도를 높이기 위한 알고리즘</vt:lpstr>
      <vt:lpstr>그래프와 그래프 신경망</vt:lpstr>
      <vt:lpstr>Convolution and graph convolution</vt:lpstr>
      <vt:lpstr>소재 데이터 플랫폼 및 데이터베이스</vt:lpstr>
      <vt:lpstr>그래프를 이용한 소재 표현</vt:lpstr>
      <vt:lpstr>그래프를 활용 소재 연구</vt:lpstr>
      <vt:lpstr>그래프를 활용 소재 연구</vt:lpstr>
      <vt:lpstr>생성형 모델을 활용한 소재 연구</vt:lpstr>
      <vt:lpstr>생성형 모델을 활용한 소재 연구</vt:lpstr>
      <vt:lpstr>실습 2: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Yang Jin-Hoon</cp:lastModifiedBy>
  <cp:revision>96</cp:revision>
  <dcterms:created xsi:type="dcterms:W3CDTF">2024-02-18T06:02:57Z</dcterms:created>
  <dcterms:modified xsi:type="dcterms:W3CDTF">2024-02-22T14:07:40Z</dcterms:modified>
</cp:coreProperties>
</file>